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8" r:id="rId5"/>
    <p:sldId id="307" r:id="rId6"/>
    <p:sldId id="309" r:id="rId7"/>
    <p:sldId id="308" r:id="rId8"/>
    <p:sldId id="310" r:id="rId9"/>
    <p:sldId id="301" r:id="rId10"/>
    <p:sldId id="272" r:id="rId11"/>
    <p:sldId id="287" r:id="rId12"/>
    <p:sldId id="292" r:id="rId13"/>
    <p:sldId id="299" r:id="rId14"/>
  </p:sldIdLst>
  <p:sldSz cx="12192000" cy="6858000"/>
  <p:notesSz cx="6858000" cy="9144000"/>
  <p:embeddedFontLst>
    <p:embeddedFont>
      <p:font typeface="Avenir Next LT Pro" panose="020B0504020202020204" pitchFamily="34" charset="0"/>
      <p:regular r:id="rId17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Speak Pro" panose="020B0504020101020102" pitchFamily="34" charset="0"/>
      <p:regular r:id="rId25"/>
      <p:bold r:id="rId26"/>
      <p:italic r:id="rId27"/>
      <p:boldItalic r:id="rId28"/>
    </p:embeddedFont>
  </p:embeddedFontLst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249" autoAdjust="0"/>
  </p:normalViewPr>
  <p:slideViewPr>
    <p:cSldViewPr snapToGrid="0">
      <p:cViewPr>
        <p:scale>
          <a:sx n="75" d="100"/>
          <a:sy n="75" d="100"/>
        </p:scale>
        <p:origin x="498" y="246"/>
      </p:cViewPr>
      <p:guideLst/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43EC2C4-DC98-4C6F-9839-1171F9032859}" type="datetime1">
              <a:rPr lang="es-ES" smtClean="0"/>
              <a:t>01/12/2023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82E420-31C0-4FAB-9C47-370244A3A0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EF7EA21-051C-417D-8277-1480AAF3683F}" type="datetime1">
              <a:rPr lang="es-ES" noProof="0" smtClean="0"/>
              <a:t>01/12/2023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FBDF500-FE05-4D50-AB42-37EDEB80A66C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5701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3387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1695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914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661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PRESENTACIÓN</a:t>
            </a:r>
            <a:br>
              <a:rPr lang="es-ES" noProof="0"/>
            </a:br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</a:t>
            </a:r>
            <a:br>
              <a:rPr lang="es-ES" noProof="0"/>
            </a:br>
            <a:r>
              <a:rPr lang="es-ES" noProof="0"/>
              <a:t>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B6C3AA-F712-469B-88F9-471FD6E0D58A}" type="datetime1">
              <a:rPr lang="es-ES" noProof="0" smtClean="0"/>
              <a:t>01/12/2023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ítulo y conteni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-101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 rtlCol="0"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pPr rtl="0"/>
            <a:r>
              <a:rPr lang="es-ES" noProof="0"/>
              <a:t>CONTENIDO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361941" cy="3122935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032E97-E999-4C73-B14D-FD6E9ACC93FE}" type="datetime1">
              <a:rPr lang="es-ES" noProof="0" smtClean="0"/>
              <a:t>01/12/2023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532272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SECCIÓN</a:t>
            </a:r>
            <a:br>
              <a:rPr lang="es-ES" noProof="0"/>
            </a:br>
            <a:r>
              <a:rPr lang="es-ES" noProof="0"/>
              <a:t>DIAPOSITIVA DIVISORIA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Subtítulo de la sección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BF86AC-8A79-475E-ABE0-17755B72E446}" type="datetime1">
              <a:rPr lang="es-ES" noProof="0" smtClean="0"/>
              <a:t>01/12/2023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SECCIÓN</a:t>
            </a:r>
            <a:br>
              <a:rPr lang="es-ES" noProof="0"/>
            </a:br>
            <a:r>
              <a:rPr lang="es-ES" noProof="0"/>
              <a:t>DIAPOSITIVA DIVISORIA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Subtítulo de la sección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1FC588-50A1-4599-8C29-F8BB1D4DEFD9}" type="datetime1">
              <a:rPr lang="es-ES" noProof="0" smtClean="0"/>
              <a:t>01/12/2023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rtlCol="0"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DIAPOSITIVA DE DIVISIÓN DE SECCIÓN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1805A5-C669-4146-AC86-B3E9B274D7CE}" type="datetime1">
              <a:rPr lang="es-ES" noProof="0" smtClean="0"/>
              <a:t>01/12/2023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fld id="{95CBEC59-7FF9-4688-98DF-89832A0C902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ángulo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Subtítulo de la sección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SECCIÓN</a:t>
            </a:r>
            <a:br>
              <a:rPr lang="es-ES" noProof="0"/>
            </a:br>
            <a:r>
              <a:rPr lang="es-ES" noProof="0"/>
              <a:t>DIAPOSITIVA DIVISORIA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Subtítulo de la sección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CB08A6-2ED5-484D-9908-50EB0EB5D87D}" type="datetime1">
              <a:rPr lang="es-ES" noProof="0" smtClean="0"/>
              <a:t>01/12/2023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9908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SECCIÓN</a:t>
            </a:r>
            <a:br>
              <a:rPr lang="es-ES" noProof="0"/>
            </a:br>
            <a:r>
              <a:rPr lang="es-ES" noProof="0"/>
              <a:t>DIAPOSITIVA DIVISORIA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E82708-1200-4994-BC22-E198B8665A47}" type="datetime1">
              <a:rPr lang="es-ES" noProof="0" smtClean="0"/>
              <a:t>01/12/2023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 rtlCol="0"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pPr rtl="0"/>
            <a:r>
              <a:rPr lang="es-ES" noProof="0"/>
              <a:t>SECCIÓN</a:t>
            </a:r>
            <a:br>
              <a:rPr lang="es-ES" noProof="0"/>
            </a:br>
            <a:r>
              <a:rPr lang="es-ES" noProof="0"/>
              <a:t>DIAPOSITIVA DIVISORIA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1DFF56-2298-432F-9692-8F697EEF464B}" type="datetime1">
              <a:rPr lang="es-ES" noProof="0" smtClean="0"/>
              <a:t>01/12/2023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DOS CONTENIDOS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F1CFDA-2DF0-4BA4-908C-541CE65DB6F1}" type="datetime1">
              <a:rPr lang="es-ES" noProof="0" smtClean="0"/>
              <a:t>01/12/2023</a:t>
            </a:fld>
            <a:endParaRPr lang="es-ES" noProof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rcador de contenido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DOS CONTENIDOS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015247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744" y="3386142"/>
            <a:ext cx="5183188" cy="2015247"/>
          </a:xfrm>
        </p:spPr>
        <p:txBody>
          <a:bodyPr rtlCol="0"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820E21-F680-4193-8765-FC9361BA553F}" type="datetime1">
              <a:rPr lang="es-ES" noProof="0" smtClean="0"/>
              <a:t>01/12/2023</a:t>
            </a:fld>
            <a:endParaRPr lang="es-ES" noProof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DOS CONTENIDOS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97E468-350A-41FF-89DD-A92CA8FDCE0A}" type="datetime1">
              <a:rPr lang="es-ES" noProof="0" smtClean="0"/>
              <a:t>01/12/2023</a:t>
            </a:fld>
            <a:endParaRPr lang="es-ES" noProof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arcador de texto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2394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Marcador de contenido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posición de contenido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PRESENTACIÓN</a:t>
            </a:r>
            <a:br>
              <a:rPr lang="es-ES" noProof="0"/>
            </a:br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</a:t>
            </a:r>
            <a:br>
              <a:rPr lang="es-ES" noProof="0"/>
            </a:br>
            <a:r>
              <a:rPr lang="es-ES" noProof="0"/>
              <a:t>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675EC3-B29B-402B-A789-7A4B913FF80C}" type="datetime1">
              <a:rPr lang="es-ES" noProof="0" smtClean="0"/>
              <a:t>01/12/2023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DOS CONTENIDOS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E081AA-CB4A-46C9-B320-DE72C5FEFF92}" type="datetime1">
              <a:rPr lang="es-ES" noProof="0" smtClean="0"/>
              <a:t>01/12/2023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Marcador de contenido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27519" y="3386142"/>
            <a:ext cx="4783074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posición de contenido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11271" y="3386142"/>
            <a:ext cx="4783075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DOS CONTENIDOS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A893E0-4834-40AD-BE5E-EC948875A269}" type="datetime1">
              <a:rPr lang="es-ES" noProof="0" smtClean="0"/>
              <a:t>01/12/2023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Marcador de contenido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9" name="Marcador de posición de contenido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y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DIAPOSITIVA DE IMAGEN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F391F5-C1A6-4748-A5AC-7895ACD5B207}" type="datetime1">
              <a:rPr lang="es-ES" noProof="0" smtClean="0"/>
              <a:t>01/12/2023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n y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DIAPOSITIVA DE IMAGEN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22A596-D62C-4D9A-B2C5-ED28D327DEFD}" type="datetime1">
              <a:rPr lang="es-ES" noProof="0" smtClean="0"/>
              <a:t>01/12/2023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n y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DIAPOSITIVA DE IMAGEN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2052F1-E2F3-4890-BB01-52C50637C391}" type="datetime1">
              <a:rPr lang="es-ES" noProof="0" smtClean="0"/>
              <a:t>01/12/2023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n y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4" name="Marcador de posición de imagen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IMAGEN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825A72E-876E-4DD0-BAEC-1E6593DD3612}" type="datetime1">
              <a:rPr lang="es-ES" noProof="0" smtClean="0"/>
              <a:t>01/12/2023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n y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posición de imagen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rtlCol="0"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IMAGEN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AA1234-55A3-466D-B43D-CD84A00E8F1F}" type="datetime1">
              <a:rPr lang="es-ES" noProof="0" smtClean="0"/>
              <a:t>01/12/2023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3" name="Marcador de texto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DIAPOSITIVA CON GRÁFICO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B58320-7BD4-42A4-940F-71D9A2216F86}" type="datetime1">
              <a:rPr lang="es-ES" noProof="0" smtClean="0"/>
              <a:t>01/12/2023</a:t>
            </a:fld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contenido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contenido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ido con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DIAPOSITIVA CON GRÁFICO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1608C5-943E-47C4-A9DF-0D20C10E3D74}" type="datetime1">
              <a:rPr lang="es-ES" noProof="0" smtClean="0"/>
              <a:t>01/12/2023</a:t>
            </a:fld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contenido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contenido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2931545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arcador de texto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DIAPOSITIVA CON GRÁFICO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9D9067-D2E2-47C9-9D70-DDEB246025F4}" type="datetime1">
              <a:rPr lang="es-ES" noProof="0" smtClean="0"/>
              <a:t>01/12/2023</a:t>
            </a:fld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contenido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contenido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9908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 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0BD848-58A6-41CF-A43E-751F04850A28}" type="datetime1">
              <a:rPr lang="es-ES" noProof="0" smtClean="0"/>
              <a:t>01/12/2023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GRÁFICO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C183D3-13EF-42A0-B957-E8C36E4D526B}" type="datetime1">
              <a:rPr lang="es-ES" noProof="0" smtClean="0"/>
              <a:t>01/12/2023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posición de contenido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8" y="3386142"/>
            <a:ext cx="4759643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posición de contenido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GRÁFICO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190557-0C2C-40CB-8542-C8B00810E365}" type="datetime1">
              <a:rPr lang="es-ES" noProof="0" smtClean="0"/>
              <a:t>01/12/2023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posición de contenido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posición de contenido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rtlCol="0" anchor="b">
            <a:no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IMAGEN</a:t>
            </a:r>
            <a:br>
              <a:rPr lang="es-ES" noProof="0"/>
            </a:br>
            <a:r>
              <a:rPr lang="es-ES" noProof="0"/>
              <a:t>CON</a:t>
            </a:r>
            <a:br>
              <a:rPr lang="es-ES" noProof="0"/>
            </a:br>
            <a:r>
              <a:rPr lang="es-ES" noProof="0"/>
              <a:t>LEYENDA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D7EBBC-ACAC-43E3-AAC9-6FD1EC442AE0}" type="datetime1">
              <a:rPr lang="es-ES" noProof="0" smtClean="0"/>
              <a:t>01/12/2023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n con ley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rtlCol="0"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DIAPOSTIVA DE</a:t>
            </a:r>
            <a:br>
              <a:rPr lang="es-ES" noProof="0"/>
            </a:br>
            <a:r>
              <a:rPr lang="es-ES" noProof="0"/>
              <a:t>IMAGEN CON LEYENDA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0" y="2216910"/>
            <a:ext cx="6291150" cy="654726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55DD25-8EB1-484C-BA01-B6D484D36929}" type="datetime1">
              <a:rPr lang="es-ES" noProof="0" smtClean="0"/>
              <a:t>01/12/2023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n con ley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rtlCol="0" anchor="b">
            <a:no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IMAGEN</a:t>
            </a:r>
            <a:br>
              <a:rPr lang="es-ES" noProof="0"/>
            </a:br>
            <a:r>
              <a:rPr lang="es-ES" noProof="0"/>
              <a:t>CON</a:t>
            </a:r>
            <a:br>
              <a:rPr lang="es-ES" noProof="0"/>
            </a:br>
            <a:r>
              <a:rPr lang="es-ES" noProof="0"/>
              <a:t>LEYENDA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ABF3E0-EB72-44D4-BAF1-F289196B58F8}" type="datetime1">
              <a:rPr lang="es-ES" noProof="0" smtClean="0"/>
              <a:t>01/12/2023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rcador de texto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9908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n con ley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rtlCol="0" anchor="b">
            <a:no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IMAGEN</a:t>
            </a:r>
            <a:br>
              <a:rPr lang="es-ES" noProof="0"/>
            </a:br>
            <a:r>
              <a:rPr lang="es-ES" noProof="0"/>
              <a:t>CON</a:t>
            </a:r>
            <a:br>
              <a:rPr lang="es-ES" noProof="0"/>
            </a:br>
            <a:r>
              <a:rPr lang="es-ES" noProof="0"/>
              <a:t>LEYENDA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4399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676F2B-5A63-451F-8F15-A1FC95B64046}" type="datetime1">
              <a:rPr lang="es-ES" noProof="0" smtClean="0"/>
              <a:t>01/12/2023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n con ley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posición de imagen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 Dolor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rtlCol="0"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IMAGEN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0AB6BC-6D6C-484C-ADEC-627382BB4C77}" type="datetime1">
              <a:rPr lang="es-ES" noProof="0" smtClean="0"/>
              <a:t>01/12/2023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Marcador de texto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ción gener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ángulo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lumOff val="50000"/>
                </a:schemeClr>
              </a:gs>
              <a:gs pos="23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DIAPOSITIVA DE INFORMACIÓN GENERAL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1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D55CBC-2531-45C2-BFC2-A5F86906DC42}" type="datetime1">
              <a:rPr lang="es-ES" noProof="0" smtClean="0"/>
              <a:t>01/12/2023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2</a:t>
            </a:r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3</a:t>
            </a:r>
          </a:p>
        </p:txBody>
      </p:sp>
      <p:sp>
        <p:nvSpPr>
          <p:cNvPr id="37" name="Marcador de texto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4</a:t>
            </a:r>
          </a:p>
        </p:txBody>
      </p:sp>
      <p:sp>
        <p:nvSpPr>
          <p:cNvPr id="38" name="Marcador de texto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5</a:t>
            </a:r>
          </a:p>
        </p:txBody>
      </p:sp>
      <p:sp>
        <p:nvSpPr>
          <p:cNvPr id="39" name="Marcador de texto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6</a:t>
            </a:r>
          </a:p>
        </p:txBody>
      </p:sp>
      <p:sp>
        <p:nvSpPr>
          <p:cNvPr id="40" name="Marcador de texto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1" name="Marcador de posición de texto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2" name="Marcador de posición de texto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3" name="Marcador de texto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4" name="Marcador de posición de texto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5" name="Marcador de posición de texto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7" name="Marcador de posición de imagen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8" name="Marcador de posición de imagen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9" name="Marcador de posición de imagen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0" name="Marcador de posición de imagen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1" name="Marcador de posición de imagen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2" name="Marcador de posición de imagen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ormación gener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ángulo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DIAPOSITIVA DE INFORMACIÓN GENERAL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1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30A72A-C242-4D01-B441-9B433A12A1F5}" type="datetime1">
              <a:rPr lang="es-ES" noProof="0" smtClean="0"/>
              <a:t>01/12/2023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solidFill>
                <a:schemeClr val="bg2"/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2</a:t>
            </a:r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3</a:t>
            </a:r>
          </a:p>
        </p:txBody>
      </p:sp>
      <p:sp>
        <p:nvSpPr>
          <p:cNvPr id="37" name="Marcador de texto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4</a:t>
            </a:r>
          </a:p>
        </p:txBody>
      </p:sp>
      <p:sp>
        <p:nvSpPr>
          <p:cNvPr id="38" name="Marcador de texto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5</a:t>
            </a:r>
          </a:p>
        </p:txBody>
      </p:sp>
      <p:sp>
        <p:nvSpPr>
          <p:cNvPr id="39" name="Marcador de texto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6</a:t>
            </a:r>
          </a:p>
        </p:txBody>
      </p:sp>
      <p:sp>
        <p:nvSpPr>
          <p:cNvPr id="40" name="Marcador de texto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87627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1" name="Marcador de posición de texto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87627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2" name="Marcador de posición de texto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287627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3" name="Marcador de texto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498747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4" name="Marcador de posición de texto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498747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5" name="Marcador de posición de texto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498747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7" name="Marcador de posición de imagen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8" name="Marcador de posición de imagen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9" name="Marcador de posición de imagen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0" name="Marcador de posición de imagen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1" name="Marcador de posición de imagen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2" name="Marcador de posición de imagen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formación gener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ángulo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DIAPOSITIVA DE INFORMACIÓN GENERAL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1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CEC10E-94B4-4723-9AC4-ED7C1647FDD0}" type="datetime1">
              <a:rPr lang="es-ES" noProof="0" smtClean="0"/>
              <a:t>01/12/2023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2</a:t>
            </a:r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3</a:t>
            </a:r>
          </a:p>
        </p:txBody>
      </p:sp>
      <p:sp>
        <p:nvSpPr>
          <p:cNvPr id="37" name="Marcador de texto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4</a:t>
            </a:r>
          </a:p>
        </p:txBody>
      </p:sp>
      <p:sp>
        <p:nvSpPr>
          <p:cNvPr id="38" name="Marcador de texto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5</a:t>
            </a:r>
          </a:p>
        </p:txBody>
      </p:sp>
      <p:sp>
        <p:nvSpPr>
          <p:cNvPr id="39" name="Marcador de texto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6</a:t>
            </a:r>
          </a:p>
        </p:txBody>
      </p:sp>
      <p:sp>
        <p:nvSpPr>
          <p:cNvPr id="40" name="Marcador de texto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1" name="Marcador de posición de texto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2" name="Marcador de posición de texto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3" name="Marcador de texto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4" name="Marcador de posición de texto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5" name="Marcador de texto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7" name="Marcador de posición de imagen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8" name="Marcador de posición de imagen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9" name="Marcador de posición de imagen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0" name="Marcador de posición de imagen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1" name="Marcador de posición de imagen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2" name="Marcador de posición de imagen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Marcador de texto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990437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</a:t>
            </a:r>
            <a:br>
              <a:rPr lang="es-ES" noProof="0"/>
            </a:br>
            <a:r>
              <a:rPr lang="es-ES" noProof="0"/>
              <a:t>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D23BFC-B81B-4DB0-9FA7-6B009EDA93B3}" type="datetime1">
              <a:rPr lang="es-ES" noProof="0" smtClean="0"/>
              <a:t>01/12/2023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formación gener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ángulo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INFORMACIÓN GENERAL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1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516C64-ACA4-44F8-B272-9757EB818AE6}" type="datetime1">
              <a:rPr lang="es-ES" noProof="0" smtClean="0"/>
              <a:t>01/12/2023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Marcador de texto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2</a:t>
            </a:r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3</a:t>
            </a:r>
          </a:p>
        </p:txBody>
      </p:sp>
      <p:sp>
        <p:nvSpPr>
          <p:cNvPr id="37" name="Marcador de texto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4</a:t>
            </a:r>
          </a:p>
        </p:txBody>
      </p:sp>
      <p:sp>
        <p:nvSpPr>
          <p:cNvPr id="38" name="Marcador de texto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5</a:t>
            </a:r>
          </a:p>
        </p:txBody>
      </p:sp>
      <p:sp>
        <p:nvSpPr>
          <p:cNvPr id="39" name="Marcador de texto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6</a:t>
            </a:r>
          </a:p>
        </p:txBody>
      </p:sp>
      <p:sp>
        <p:nvSpPr>
          <p:cNvPr id="40" name="Marcador de texto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1" name="Marcador de posición de texto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2" name="Marcador de posición de texto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3" name="Marcador de texto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4" name="Marcador de posición de texto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5" name="Marcador de posición de texto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7" name="Marcador de posición de imagen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8" name="Marcador de posición de imagen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9" name="Marcador de posición de imagen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0" name="Marcador de posición de imagen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1" name="Marcador de posición de imagen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2" name="Marcador de posición de imagen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formación gener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ángulo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INFORMACIÓN GENERAL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1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C3C2C7-290E-42AD-BD43-597B288F986B}" type="datetime1">
              <a:rPr lang="es-ES" noProof="0" smtClean="0"/>
              <a:t>01/12/2023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2</a:t>
            </a:r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3</a:t>
            </a:r>
          </a:p>
        </p:txBody>
      </p:sp>
      <p:sp>
        <p:nvSpPr>
          <p:cNvPr id="37" name="Marcador de texto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4</a:t>
            </a:r>
          </a:p>
        </p:txBody>
      </p:sp>
      <p:sp>
        <p:nvSpPr>
          <p:cNvPr id="38" name="Marcador de texto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5</a:t>
            </a:r>
          </a:p>
        </p:txBody>
      </p:sp>
      <p:sp>
        <p:nvSpPr>
          <p:cNvPr id="39" name="Marcador de texto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6</a:t>
            </a:r>
          </a:p>
        </p:txBody>
      </p:sp>
      <p:sp>
        <p:nvSpPr>
          <p:cNvPr id="40" name="Marcador de texto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1" name="Marcador de posición de texto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2" name="Marcador de posición de texto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3" name="Marcador de texto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4" name="Marcador de posición de texto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5" name="Marcador de posición de texto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7" name="Marcador de posición de imagen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8" name="Marcador de posición de imagen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9" name="Marcador de posición de imagen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0" name="Marcador de posición de imagen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1" name="Marcador de posición de imagen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2" name="Marcador de posición de imagen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agradecimie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 rtlCol="0">
            <a:noAutofit/>
          </a:bodyPr>
          <a:lstStyle>
            <a:lvl1pPr>
              <a:defRPr sz="5500"/>
            </a:lvl1pPr>
          </a:lstStyle>
          <a:p>
            <a:pPr rtl="0"/>
            <a:r>
              <a:rPr lang="es-ES" noProof="0"/>
              <a:t>MUCHAS</a:t>
            </a:r>
            <a:br>
              <a:rPr lang="es-ES" noProof="0"/>
            </a:br>
            <a:r>
              <a:rPr lang="es-ES" noProof="0"/>
              <a:t>GRACIAS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DF7C1F-796E-45A0-A3CE-A1B6D61A2297}" type="datetime1">
              <a:rPr lang="es-ES" noProof="0" smtClean="0"/>
              <a:t>01/12/2023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</a:t>
            </a:r>
            <a:br>
              <a:rPr lang="es-ES" noProof="0"/>
            </a:br>
            <a:r>
              <a:rPr lang="es-ES" noProof="0"/>
              <a:t>Dolor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agradecimie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MUCHAS</a:t>
            </a:r>
            <a:br>
              <a:rPr lang="es-ES" noProof="0"/>
            </a:br>
            <a:r>
              <a:rPr lang="es-ES" noProof="0"/>
              <a:t>GRACIAS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</a:t>
            </a:r>
            <a:br>
              <a:rPr lang="es-ES" noProof="0"/>
            </a:br>
            <a:r>
              <a:rPr lang="es-ES" noProof="0"/>
              <a:t>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B5C332F-75E8-447A-ACC6-1C8218FF481D}" type="datetime1">
              <a:rPr lang="es-ES" noProof="0" smtClean="0"/>
              <a:t>01/12/2023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agradecimie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¡GRACIAS!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 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0D6986-5745-470C-B0DA-6574B35EB694}" type="datetime1">
              <a:rPr lang="es-ES" noProof="0" smtClean="0"/>
              <a:t>01/12/2023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agradecimie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MUCHAS</a:t>
            </a:r>
            <a:br>
              <a:rPr lang="es-ES" noProof="0"/>
            </a:br>
            <a:r>
              <a:rPr lang="es-ES" noProof="0"/>
              <a:t>GRACIAS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</a:t>
            </a:r>
            <a:br>
              <a:rPr lang="es-ES" noProof="0"/>
            </a:br>
            <a:r>
              <a:rPr lang="es-ES" noProof="0"/>
              <a:t>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F27615-44E6-4A66-B813-CC2A5564A1E2}" type="datetime1">
              <a:rPr lang="es-ES" noProof="0" smtClean="0"/>
              <a:t>01/12/2023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 agradecimie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¡GRACIAS!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 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2F7F1E-D36A-4FE2-9612-A75FAA4F7D37}" type="datetime1">
              <a:rPr lang="es-ES" noProof="0" smtClean="0"/>
              <a:t>01/12/2023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fld id="{95CBEC59-7FF9-4688-98DF-89832A0C902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 rtlCol="0"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 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D9044C-C266-46F6-BBC8-959B79DC58EB}" type="datetime1">
              <a:rPr lang="es-ES" noProof="0" smtClean="0"/>
              <a:t>01/12/2023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 rtlCol="0"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DIAPOSITIVA DE CONTENIDO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775165"/>
            <a:ext cx="9971158" cy="2427923"/>
          </a:xfrm>
        </p:spPr>
        <p:txBody>
          <a:bodyPr rtlCol="0"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26308C-D72B-44ED-B851-7C27082C4B16}" type="datetime1">
              <a:rPr lang="es-ES" noProof="0" smtClean="0"/>
              <a:t>01/12/2023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DIAPOSITIVA DE CONTENIDO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5F183A-E288-4F10-BE34-3254C4B31A04}" type="datetime1">
              <a:rPr lang="es-ES" noProof="0" smtClean="0"/>
              <a:t>01/12/2023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y conteni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DIAPOSITIVA DE CONTENIDO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3581731"/>
            <a:ext cx="8997737" cy="2230464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30B1C3-B417-4ACE-9167-916EFB81DC17}" type="datetime1">
              <a:rPr lang="es-ES" noProof="0" smtClean="0"/>
              <a:t>01/12/2023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9908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y conteni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CONTENIDO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6136C0-528A-4C74-BAEC-082EFAF86D51}" type="datetime1">
              <a:rPr lang="es-ES" noProof="0" smtClean="0"/>
              <a:t>01/12/2023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pPr rtl="0"/>
            <a:fld id="{3CEB3F9C-CC28-4BCA-8DB0-AC6E5A8EF94F}" type="datetime1">
              <a:rPr lang="es-ES" noProof="0" smtClean="0"/>
              <a:t>01/12/2023</a:t>
            </a:fld>
            <a:endParaRPr lang="es-ES" noProof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pPr rtl="0"/>
            <a:fld id="{95CBEC59-7FF9-4688-98DF-89832A0C902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12" Type="http://schemas.openxmlformats.org/officeDocument/2006/relationships/image" Target="../media/image3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svg"/><Relationship Id="rId10" Type="http://schemas.openxmlformats.org/officeDocument/2006/relationships/hyperlink" Target="https://predicting-beer-styles-with-machine-learning.streamlit.app/" TargetMode="External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9FA173-4917-43E5-B91C-3914C1A8D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2757" y="4364970"/>
            <a:ext cx="9643619" cy="1182478"/>
          </a:xfrm>
        </p:spPr>
        <p:txBody>
          <a:bodyPr rtlCol="0">
            <a:noAutofit/>
          </a:bodyPr>
          <a:lstStyle/>
          <a:p>
            <a:pPr rtl="0"/>
            <a:r>
              <a:rPr lang="es-ES" sz="5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CERTEZA EN TU CERVEZA</a:t>
            </a:r>
            <a:endParaRPr lang="es-ES" sz="5400" i="1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099D82B-F86A-4C04-9207-B25F53939F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2758" y="5897501"/>
            <a:ext cx="9453340" cy="601840"/>
          </a:xfrm>
        </p:spPr>
        <p:txBody>
          <a:bodyPr rtlCol="0">
            <a:normAutofit/>
          </a:bodyPr>
          <a:lstStyle/>
          <a:p>
            <a:pPr rtl="0"/>
            <a:r>
              <a:rPr lang="es-E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Predicción de estilos de cerveza con </a:t>
            </a:r>
            <a:r>
              <a:rPr lang="es-ES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Machine </a:t>
            </a:r>
            <a:r>
              <a:rPr lang="es-ES" i="1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Learning</a:t>
            </a:r>
            <a:endParaRPr lang="es-ES" i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D6DF354-B2FA-4915-AF5C-6600D5A1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13068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75BCE0-C492-45D1-B14B-D698228DC0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¡SALUD!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D5F9AFE-8B50-4B6D-B980-C1F177311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n-US" noProof="0" smtClean="0"/>
              <a:t>10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3015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5000" b="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B9FB1C40-14C1-5C5C-9381-4F8A1536ED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0815" y="4405947"/>
            <a:ext cx="9464842" cy="915873"/>
          </a:xfrm>
        </p:spPr>
        <p:txBody>
          <a:bodyPr>
            <a:noAutofit/>
          </a:bodyPr>
          <a:lstStyle/>
          <a:p>
            <a:r>
              <a:rPr lang="es-ES" sz="4800" dirty="0"/>
              <a:t>¿A QUIÉN NO LE HA PASADO?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523019A-D6B0-2B78-34B4-2BDCCAC6A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72126" y="6187538"/>
            <a:ext cx="2299420" cy="365125"/>
          </a:xfrm>
        </p:spPr>
        <p:txBody>
          <a:bodyPr/>
          <a:lstStyle/>
          <a:p>
            <a:pPr rtl="0"/>
            <a:r>
              <a:rPr lang="es-ES" dirty="0"/>
              <a:t>Certeza en tu cerveza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048F8E8-209B-1BC5-6C75-84BE27D8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2</a:t>
            </a:fld>
            <a:endParaRPr lang="es-ES" noProof="0"/>
          </a:p>
        </p:txBody>
      </p:sp>
      <p:sp>
        <p:nvSpPr>
          <p:cNvPr id="2" name="Marcador de texto 9">
            <a:extLst>
              <a:ext uri="{FF2B5EF4-FFF2-40B4-BE49-F238E27FC236}">
                <a16:creationId xmlns:a16="http://schemas.microsoft.com/office/drawing/2014/main" id="{F03EC3B7-5E2B-4B3C-29C0-6DD64A285734}"/>
              </a:ext>
            </a:extLst>
          </p:cNvPr>
          <p:cNvSpPr txBox="1">
            <a:spLocks/>
          </p:cNvSpPr>
          <p:nvPr/>
        </p:nvSpPr>
        <p:spPr>
          <a:xfrm>
            <a:off x="1281875" y="1452094"/>
            <a:ext cx="10053782" cy="264460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Entras en una </a:t>
            </a: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cervecería de especialidad y te abruman todas las variedades </a:t>
            </a: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de la pizarra o de la carta… </a:t>
            </a: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tienes ni idea </a:t>
            </a: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de la cerveza que vas a pedir.</a:t>
            </a:r>
          </a:p>
          <a:p>
            <a:pPr algn="just">
              <a:lnSpc>
                <a:spcPct val="150000"/>
              </a:lnSpc>
            </a:pP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Llega el camarero y te pregunta qué vas a tomar.</a:t>
            </a:r>
          </a:p>
          <a:p>
            <a:pPr algn="just">
              <a:lnSpc>
                <a:spcPct val="150000"/>
              </a:lnSpc>
            </a:pP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Ojeas la carta de un vistazo, lees «Stout», «IPA», «</a:t>
            </a:r>
            <a:r>
              <a:rPr lang="es-ES" sz="24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Barleywine</a:t>
            </a: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»… El camarero se impacienta: </a:t>
            </a: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¡Que qué vas a tomar!</a:t>
            </a:r>
          </a:p>
          <a:p>
            <a:pPr algn="just">
              <a:lnSpc>
                <a:spcPct val="150000"/>
              </a:lnSpc>
            </a:pP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NO LO SÉ, ¡DÍMELO TÚ!</a:t>
            </a:r>
          </a:p>
        </p:txBody>
      </p:sp>
      <p:sp>
        <p:nvSpPr>
          <p:cNvPr id="3" name="Título 7">
            <a:extLst>
              <a:ext uri="{FF2B5EF4-FFF2-40B4-BE49-F238E27FC236}">
                <a16:creationId xmlns:a16="http://schemas.microsoft.com/office/drawing/2014/main" id="{7F23AE3D-23AF-E266-ED4E-3FB0E4F1FEFE}"/>
              </a:ext>
            </a:extLst>
          </p:cNvPr>
          <p:cNvSpPr txBox="1">
            <a:spLocks/>
          </p:cNvSpPr>
          <p:nvPr/>
        </p:nvSpPr>
        <p:spPr>
          <a:xfrm>
            <a:off x="1281875" y="469913"/>
            <a:ext cx="9464842" cy="9158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b="1" kern="12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B2C: </a:t>
            </a:r>
            <a:r>
              <a:rPr lang="es-ES" sz="4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1er CASO DE USO</a:t>
            </a:r>
            <a:endParaRPr lang="es-ES" sz="48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6" name="Marcador de texto 9">
            <a:extLst>
              <a:ext uri="{FF2B5EF4-FFF2-40B4-BE49-F238E27FC236}">
                <a16:creationId xmlns:a16="http://schemas.microsoft.com/office/drawing/2014/main" id="{6854FF32-0307-EBC2-064B-CB82896A4396}"/>
              </a:ext>
            </a:extLst>
          </p:cNvPr>
          <p:cNvSpPr txBox="1">
            <a:spLocks/>
          </p:cNvSpPr>
          <p:nvPr/>
        </p:nvSpPr>
        <p:spPr>
          <a:xfrm>
            <a:off x="1870814" y="5304370"/>
            <a:ext cx="10132499" cy="57391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2400" dirty="0">
                <a:solidFill>
                  <a:schemeClr val="tx1"/>
                </a:solidFill>
              </a:rPr>
              <a:t>Aplicación que diga a los usuarios el tipo de cerveza que se adecúa a sus gustos de amargor, alcohol y color</a:t>
            </a:r>
          </a:p>
        </p:txBody>
      </p:sp>
      <p:sp>
        <p:nvSpPr>
          <p:cNvPr id="7" name="Título 7">
            <a:extLst>
              <a:ext uri="{FF2B5EF4-FFF2-40B4-BE49-F238E27FC236}">
                <a16:creationId xmlns:a16="http://schemas.microsoft.com/office/drawing/2014/main" id="{7BBBA871-4710-0BEF-FD04-E20EF06FEDDE}"/>
              </a:ext>
            </a:extLst>
          </p:cNvPr>
          <p:cNvSpPr txBox="1">
            <a:spLocks/>
          </p:cNvSpPr>
          <p:nvPr/>
        </p:nvSpPr>
        <p:spPr>
          <a:xfrm>
            <a:off x="3129538" y="3525067"/>
            <a:ext cx="5932924" cy="9158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b="1" kern="12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NOVATOS, NO TEMÁIS</a:t>
            </a:r>
          </a:p>
        </p:txBody>
      </p:sp>
    </p:spTree>
    <p:extLst>
      <p:ext uri="{BB962C8B-B14F-4D97-AF65-F5344CB8AC3E}">
        <p14:creationId xmlns:p14="http://schemas.microsoft.com/office/powerpoint/2010/main" val="1597124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t="-23000" r="-2000" b="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B9FB1C40-14C1-5C5C-9381-4F8A1536ED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39620" y="4495490"/>
            <a:ext cx="5949352" cy="915873"/>
          </a:xfrm>
        </p:spPr>
        <p:txBody>
          <a:bodyPr>
            <a:noAutofit/>
          </a:bodyPr>
          <a:lstStyle/>
          <a:p>
            <a:r>
              <a:rPr lang="es-ES" sz="3600" dirty="0"/>
              <a:t>AYUDAD A LA CLIENTELA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523019A-D6B0-2B78-34B4-2BDCCAC6A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72126" y="6187538"/>
            <a:ext cx="2299420" cy="365125"/>
          </a:xfrm>
        </p:spPr>
        <p:txBody>
          <a:bodyPr/>
          <a:lstStyle/>
          <a:p>
            <a:pPr rtl="0"/>
            <a:r>
              <a:rPr lang="es-ES" dirty="0"/>
              <a:t>Certeza en tu cerveza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048F8E8-209B-1BC5-6C75-84BE27D8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3</a:t>
            </a:fld>
            <a:endParaRPr lang="es-ES" noProof="0"/>
          </a:p>
        </p:txBody>
      </p:sp>
      <p:sp>
        <p:nvSpPr>
          <p:cNvPr id="2" name="Marcador de texto 9">
            <a:extLst>
              <a:ext uri="{FF2B5EF4-FFF2-40B4-BE49-F238E27FC236}">
                <a16:creationId xmlns:a16="http://schemas.microsoft.com/office/drawing/2014/main" id="{F03EC3B7-5E2B-4B3C-29C0-6DD64A285734}"/>
              </a:ext>
            </a:extLst>
          </p:cNvPr>
          <p:cNvSpPr txBox="1">
            <a:spLocks/>
          </p:cNvSpPr>
          <p:nvPr/>
        </p:nvSpPr>
        <p:spPr>
          <a:xfrm>
            <a:off x="1456046" y="1669867"/>
            <a:ext cx="9628250" cy="26375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Misma aplicación, pero, en este caso, que la proporcione el establecimiento.</a:t>
            </a:r>
          </a:p>
          <a:p>
            <a:pPr algn="just">
              <a:lnSpc>
                <a:spcPct val="150000"/>
              </a:lnSpc>
            </a:pP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Cervecerías que faciliten a los clientes un </a:t>
            </a:r>
            <a:r>
              <a:rPr lang="es-ES" sz="24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recomendador</a:t>
            </a: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según sus preferencias y </a:t>
            </a: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según la carta </a:t>
            </a: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del local.</a:t>
            </a:r>
          </a:p>
          <a:p>
            <a:pPr algn="just">
              <a:lnSpc>
                <a:spcPct val="150000"/>
              </a:lnSpc>
            </a:pPr>
            <a:r>
              <a:rPr lang="es-ES" sz="15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(Además, al disponer del catálogo, se podría clasificar si las cervezas son de trigo o de cebada para afinar aún más el modelo).</a:t>
            </a:r>
          </a:p>
        </p:txBody>
      </p:sp>
      <p:sp>
        <p:nvSpPr>
          <p:cNvPr id="3" name="Título 7">
            <a:extLst>
              <a:ext uri="{FF2B5EF4-FFF2-40B4-BE49-F238E27FC236}">
                <a16:creationId xmlns:a16="http://schemas.microsoft.com/office/drawing/2014/main" id="{7F23AE3D-23AF-E266-ED4E-3FB0E4F1FEFE}"/>
              </a:ext>
            </a:extLst>
          </p:cNvPr>
          <p:cNvSpPr txBox="1">
            <a:spLocks/>
          </p:cNvSpPr>
          <p:nvPr/>
        </p:nvSpPr>
        <p:spPr>
          <a:xfrm>
            <a:off x="1281875" y="469913"/>
            <a:ext cx="9464842" cy="9158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b="1" kern="12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B2B: </a:t>
            </a:r>
            <a:r>
              <a:rPr lang="es-ES" sz="4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2º CASO DE USO</a:t>
            </a:r>
            <a:endParaRPr lang="es-ES" sz="48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6" name="Marcador de texto 9">
            <a:extLst>
              <a:ext uri="{FF2B5EF4-FFF2-40B4-BE49-F238E27FC236}">
                <a16:creationId xmlns:a16="http://schemas.microsoft.com/office/drawing/2014/main" id="{6854FF32-0307-EBC2-064B-CB82896A4396}"/>
              </a:ext>
            </a:extLst>
          </p:cNvPr>
          <p:cNvSpPr txBox="1">
            <a:spLocks/>
          </p:cNvSpPr>
          <p:nvPr/>
        </p:nvSpPr>
        <p:spPr>
          <a:xfrm>
            <a:off x="1870814" y="5411364"/>
            <a:ext cx="10132499" cy="466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dirty="0">
                <a:solidFill>
                  <a:schemeClr val="tx1"/>
                </a:solidFill>
              </a:rPr>
              <a:t>Aplicación que recomiende a los clientes cervezas de la carta</a:t>
            </a:r>
          </a:p>
        </p:txBody>
      </p:sp>
      <p:sp>
        <p:nvSpPr>
          <p:cNvPr id="7" name="Título 7">
            <a:extLst>
              <a:ext uri="{FF2B5EF4-FFF2-40B4-BE49-F238E27FC236}">
                <a16:creationId xmlns:a16="http://schemas.microsoft.com/office/drawing/2014/main" id="{EC815E58-CCD6-5760-D897-A762EEDAACCB}"/>
              </a:ext>
            </a:extLst>
          </p:cNvPr>
          <p:cNvSpPr txBox="1">
            <a:spLocks/>
          </p:cNvSpPr>
          <p:nvPr/>
        </p:nvSpPr>
        <p:spPr>
          <a:xfrm>
            <a:off x="1891648" y="3391544"/>
            <a:ext cx="9423175" cy="9158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b="1" kern="12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endParaRPr lang="es-ES" sz="3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879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t="-23000" r="-2000" b="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B9FB1C40-14C1-5C5C-9381-4F8A1536ED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0815" y="4495491"/>
            <a:ext cx="9722136" cy="915873"/>
          </a:xfrm>
        </p:spPr>
        <p:txBody>
          <a:bodyPr>
            <a:noAutofit/>
          </a:bodyPr>
          <a:lstStyle/>
          <a:p>
            <a:r>
              <a:rPr lang="es-ES" sz="3600" dirty="0"/>
              <a:t>AFICIONADOS, DECID ADIÓS AL HASTÍO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523019A-D6B0-2B78-34B4-2BDCCAC6A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72126" y="6187538"/>
            <a:ext cx="2299420" cy="365125"/>
          </a:xfrm>
        </p:spPr>
        <p:txBody>
          <a:bodyPr/>
          <a:lstStyle/>
          <a:p>
            <a:pPr rtl="0"/>
            <a:r>
              <a:rPr lang="es-ES" dirty="0"/>
              <a:t>Certeza en tu cerveza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048F8E8-209B-1BC5-6C75-84BE27D8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4</a:t>
            </a:fld>
            <a:endParaRPr lang="es-ES" noProof="0"/>
          </a:p>
        </p:txBody>
      </p:sp>
      <p:sp>
        <p:nvSpPr>
          <p:cNvPr id="2" name="Marcador de texto 9">
            <a:extLst>
              <a:ext uri="{FF2B5EF4-FFF2-40B4-BE49-F238E27FC236}">
                <a16:creationId xmlns:a16="http://schemas.microsoft.com/office/drawing/2014/main" id="{F03EC3B7-5E2B-4B3C-29C0-6DD64A285734}"/>
              </a:ext>
            </a:extLst>
          </p:cNvPr>
          <p:cNvSpPr txBox="1">
            <a:spLocks/>
          </p:cNvSpPr>
          <p:nvPr/>
        </p:nvSpPr>
        <p:spPr>
          <a:xfrm>
            <a:off x="1456046" y="1669868"/>
            <a:ext cx="9628250" cy="2019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Sabes lo que te gusta. Siempre vas a por las Amber Ale en cuanto ves una tienda que ofrece más que Cruzcampo, pero estás harto de tomar siempre las mismas cervezas locales y te gustaría descubrir otras del mismo estilo.</a:t>
            </a:r>
          </a:p>
        </p:txBody>
      </p:sp>
      <p:sp>
        <p:nvSpPr>
          <p:cNvPr id="3" name="Título 7">
            <a:extLst>
              <a:ext uri="{FF2B5EF4-FFF2-40B4-BE49-F238E27FC236}">
                <a16:creationId xmlns:a16="http://schemas.microsoft.com/office/drawing/2014/main" id="{7F23AE3D-23AF-E266-ED4E-3FB0E4F1FEFE}"/>
              </a:ext>
            </a:extLst>
          </p:cNvPr>
          <p:cNvSpPr txBox="1">
            <a:spLocks/>
          </p:cNvSpPr>
          <p:nvPr/>
        </p:nvSpPr>
        <p:spPr>
          <a:xfrm>
            <a:off x="1281875" y="469913"/>
            <a:ext cx="9464842" cy="9158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b="1" kern="12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B2C: </a:t>
            </a:r>
            <a:r>
              <a:rPr lang="es-ES" sz="4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3er CASO DE USO</a:t>
            </a:r>
            <a:endParaRPr lang="es-ES" sz="48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6" name="Marcador de texto 9">
            <a:extLst>
              <a:ext uri="{FF2B5EF4-FFF2-40B4-BE49-F238E27FC236}">
                <a16:creationId xmlns:a16="http://schemas.microsoft.com/office/drawing/2014/main" id="{6854FF32-0307-EBC2-064B-CB82896A4396}"/>
              </a:ext>
            </a:extLst>
          </p:cNvPr>
          <p:cNvSpPr txBox="1">
            <a:spLocks/>
          </p:cNvSpPr>
          <p:nvPr/>
        </p:nvSpPr>
        <p:spPr>
          <a:xfrm>
            <a:off x="1870814" y="5304370"/>
            <a:ext cx="10132499" cy="5739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2400" dirty="0">
                <a:solidFill>
                  <a:schemeClr val="tx1"/>
                </a:solidFill>
              </a:rPr>
              <a:t>Descubridor de cervezas afines a los gustos de un aficionado que sabe lo que quiere</a:t>
            </a:r>
          </a:p>
        </p:txBody>
      </p:sp>
      <p:sp>
        <p:nvSpPr>
          <p:cNvPr id="7" name="Título 7">
            <a:extLst>
              <a:ext uri="{FF2B5EF4-FFF2-40B4-BE49-F238E27FC236}">
                <a16:creationId xmlns:a16="http://schemas.microsoft.com/office/drawing/2014/main" id="{EC815E58-CCD6-5760-D897-A762EEDAACCB}"/>
              </a:ext>
            </a:extLst>
          </p:cNvPr>
          <p:cNvSpPr txBox="1">
            <a:spLocks/>
          </p:cNvSpPr>
          <p:nvPr/>
        </p:nvSpPr>
        <p:spPr>
          <a:xfrm>
            <a:off x="1891648" y="3391544"/>
            <a:ext cx="9423175" cy="9158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b="1" kern="12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endParaRPr lang="es-ES" sz="3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991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t="-23000" r="-2000" b="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B9FB1C40-14C1-5C5C-9381-4F8A1536ED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0815" y="4495491"/>
            <a:ext cx="9722136" cy="915873"/>
          </a:xfrm>
        </p:spPr>
        <p:txBody>
          <a:bodyPr>
            <a:noAutofit/>
          </a:bodyPr>
          <a:lstStyle/>
          <a:p>
            <a:r>
              <a:rPr lang="es-ES" sz="3600" dirty="0"/>
              <a:t>NO MÁS INCERTIDUMBRE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523019A-D6B0-2B78-34B4-2BDCCAC6A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72126" y="6187538"/>
            <a:ext cx="2299420" cy="365125"/>
          </a:xfrm>
        </p:spPr>
        <p:txBody>
          <a:bodyPr/>
          <a:lstStyle/>
          <a:p>
            <a:pPr rtl="0"/>
            <a:r>
              <a:rPr lang="es-ES" dirty="0"/>
              <a:t>Certeza en tu cerveza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048F8E8-209B-1BC5-6C75-84BE27D8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5</a:t>
            </a:fld>
            <a:endParaRPr lang="es-ES" noProof="0"/>
          </a:p>
        </p:txBody>
      </p:sp>
      <p:sp>
        <p:nvSpPr>
          <p:cNvPr id="2" name="Marcador de texto 9">
            <a:extLst>
              <a:ext uri="{FF2B5EF4-FFF2-40B4-BE49-F238E27FC236}">
                <a16:creationId xmlns:a16="http://schemas.microsoft.com/office/drawing/2014/main" id="{F03EC3B7-5E2B-4B3C-29C0-6DD64A285734}"/>
              </a:ext>
            </a:extLst>
          </p:cNvPr>
          <p:cNvSpPr txBox="1">
            <a:spLocks/>
          </p:cNvSpPr>
          <p:nvPr/>
        </p:nvSpPr>
        <p:spPr>
          <a:xfrm>
            <a:off x="1456046" y="1669868"/>
            <a:ext cx="9628250" cy="1412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Eres un poco </a:t>
            </a:r>
            <a:r>
              <a:rPr lang="es-ES" sz="2400" i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friki</a:t>
            </a: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y estás empezando a elaborar tus propias cervezas, pero no estás muy seguro de lo que va a salir de tu receta.</a:t>
            </a:r>
          </a:p>
        </p:txBody>
      </p:sp>
      <p:sp>
        <p:nvSpPr>
          <p:cNvPr id="3" name="Título 7">
            <a:extLst>
              <a:ext uri="{FF2B5EF4-FFF2-40B4-BE49-F238E27FC236}">
                <a16:creationId xmlns:a16="http://schemas.microsoft.com/office/drawing/2014/main" id="{7F23AE3D-23AF-E266-ED4E-3FB0E4F1FEFE}"/>
              </a:ext>
            </a:extLst>
          </p:cNvPr>
          <p:cNvSpPr txBox="1">
            <a:spLocks/>
          </p:cNvSpPr>
          <p:nvPr/>
        </p:nvSpPr>
        <p:spPr>
          <a:xfrm>
            <a:off x="1281875" y="469913"/>
            <a:ext cx="9464842" cy="9158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b="1" kern="12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B2C: </a:t>
            </a:r>
            <a:r>
              <a:rPr lang="es-ES" sz="4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4º CASO DE USO</a:t>
            </a:r>
            <a:endParaRPr lang="es-ES" sz="48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6" name="Marcador de texto 9">
            <a:extLst>
              <a:ext uri="{FF2B5EF4-FFF2-40B4-BE49-F238E27FC236}">
                <a16:creationId xmlns:a16="http://schemas.microsoft.com/office/drawing/2014/main" id="{6854FF32-0307-EBC2-064B-CB82896A4396}"/>
              </a:ext>
            </a:extLst>
          </p:cNvPr>
          <p:cNvSpPr txBox="1">
            <a:spLocks/>
          </p:cNvSpPr>
          <p:nvPr/>
        </p:nvSpPr>
        <p:spPr>
          <a:xfrm>
            <a:off x="1870814" y="5304370"/>
            <a:ext cx="10132499" cy="573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2000" dirty="0">
                <a:solidFill>
                  <a:schemeClr val="tx1"/>
                </a:solidFill>
              </a:rPr>
              <a:t>Clasificador de cervezas en estilos según sus características específicas</a:t>
            </a:r>
          </a:p>
        </p:txBody>
      </p:sp>
      <p:sp>
        <p:nvSpPr>
          <p:cNvPr id="9" name="Título 7">
            <a:extLst>
              <a:ext uri="{FF2B5EF4-FFF2-40B4-BE49-F238E27FC236}">
                <a16:creationId xmlns:a16="http://schemas.microsoft.com/office/drawing/2014/main" id="{FBEF49D2-93CE-030A-7085-4E949172CCCB}"/>
              </a:ext>
            </a:extLst>
          </p:cNvPr>
          <p:cNvSpPr txBox="1">
            <a:spLocks/>
          </p:cNvSpPr>
          <p:nvPr/>
        </p:nvSpPr>
        <p:spPr>
          <a:xfrm>
            <a:off x="1653092" y="3526121"/>
            <a:ext cx="8885816" cy="9158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b="1" kern="12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TEN CERTEZA SOBRE TU CERVEZA</a:t>
            </a:r>
          </a:p>
        </p:txBody>
      </p:sp>
    </p:spTree>
    <p:extLst>
      <p:ext uri="{BB962C8B-B14F-4D97-AF65-F5344CB8AC3E}">
        <p14:creationId xmlns:p14="http://schemas.microsoft.com/office/powerpoint/2010/main" val="2810843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5000" b="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B9FB1C40-14C1-5C5C-9381-4F8A1536ED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2757" y="4319226"/>
            <a:ext cx="9780193" cy="915873"/>
          </a:xfrm>
        </p:spPr>
        <p:txBody>
          <a:bodyPr>
            <a:noAutofit/>
          </a:bodyPr>
          <a:lstStyle/>
          <a:p>
            <a:r>
              <a:rPr lang="es-ES" sz="4400" dirty="0"/>
              <a:t>¿CÓMO TE GUSTA LA CERVEZA?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523019A-D6B0-2B78-34B4-2BDCCAC6A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72126" y="6187538"/>
            <a:ext cx="2299420" cy="365125"/>
          </a:xfrm>
        </p:spPr>
        <p:txBody>
          <a:bodyPr/>
          <a:lstStyle/>
          <a:p>
            <a:pPr rtl="0"/>
            <a:r>
              <a:rPr lang="es-ES" dirty="0"/>
              <a:t>Certeza en tu cerveza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048F8E8-209B-1BC5-6C75-84BE27D8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6</a:t>
            </a:fld>
            <a:endParaRPr lang="es-ES" noProof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D80A249B-5B19-9E46-AEBC-2F5075EF81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82009" y="434129"/>
            <a:ext cx="6706574" cy="4209290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Alcohol (ABV)</a:t>
            </a:r>
            <a:r>
              <a:rPr lang="es-ES" sz="18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:</a:t>
            </a:r>
          </a:p>
          <a:p>
            <a:pPr marL="1143000" lvl="1" indent="-457200" algn="r"/>
            <a:r>
              <a:rPr lang="es-ES" sz="1900" i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Pale ales </a:t>
            </a:r>
            <a:r>
              <a:rPr lang="es-ES" sz="19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y </a:t>
            </a:r>
            <a:r>
              <a:rPr lang="es-ES" sz="1900" i="1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stouts</a:t>
            </a:r>
            <a:r>
              <a:rPr lang="es-ES" sz="1900" i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</a:t>
            </a:r>
            <a:r>
              <a:rPr lang="es-ES" sz="19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tienen más por lo general,</a:t>
            </a:r>
          </a:p>
          <a:p>
            <a:pPr lvl="1" indent="0" algn="r">
              <a:buNone/>
            </a:pPr>
            <a:r>
              <a:rPr lang="es-ES" sz="19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pero no hay un estándar fijo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Amargor (IBU):</a:t>
            </a:r>
          </a:p>
          <a:p>
            <a:pPr marL="1143000" lvl="1" indent="-457200" algn="r"/>
            <a:r>
              <a:rPr lang="en-US" sz="19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Suave: hasta20 IBU;</a:t>
            </a:r>
          </a:p>
          <a:p>
            <a:pPr marL="1143000" lvl="1" indent="-457200" algn="r"/>
            <a:r>
              <a:rPr lang="en-US" sz="19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Algo </a:t>
            </a:r>
            <a:r>
              <a:rPr lang="en-US" sz="19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amarga</a:t>
            </a:r>
            <a:r>
              <a:rPr lang="en-US" sz="19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– de 20 a 30 IBU;</a:t>
            </a:r>
          </a:p>
          <a:p>
            <a:pPr marL="1143000" lvl="1" indent="-457200" algn="r"/>
            <a:r>
              <a:rPr lang="en-US" sz="19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Muy Amarga – de 30 a 60 IBU;</a:t>
            </a:r>
          </a:p>
          <a:p>
            <a:pPr marL="1143000" lvl="1" indent="-457200" algn="r"/>
            <a:r>
              <a:rPr lang="es-ES" sz="19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‘Extrema’ – más de 60 IBU.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Color (SRM):</a:t>
            </a:r>
          </a:p>
          <a:p>
            <a:pPr marL="742950" lvl="1" indent="-285750" algn="r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Rubia – de 1 a 15 SRM;</a:t>
            </a:r>
          </a:p>
          <a:p>
            <a:pPr marL="742950" lvl="1" indent="-285750" algn="r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Tostada – de 12 a 22 SRM;</a:t>
            </a:r>
          </a:p>
          <a:p>
            <a:pPr marL="742950" lvl="1" indent="-285750" algn="r">
              <a:buFont typeface="Arial" panose="020B0604020202020204" pitchFamily="34" charset="0"/>
              <a:buChar char="•"/>
            </a:pPr>
            <a:r>
              <a:rPr lang="en-US" sz="19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Oscura</a:t>
            </a:r>
            <a:r>
              <a:rPr lang="en-US" sz="19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- de 23 a 35 SRM;</a:t>
            </a:r>
          </a:p>
          <a:p>
            <a:pPr marL="742950" lvl="1" indent="-285750" algn="r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Negra – de 35 a 50 SRM (u 80 EBC)</a:t>
            </a:r>
          </a:p>
          <a:p>
            <a:pPr marL="1143000" lvl="1" indent="-457200"/>
            <a:endParaRPr lang="es-ES" sz="18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12" name="Imagen 11" descr="Gráfico&#10;&#10;Descripción generada automáticamente">
            <a:extLst>
              <a:ext uri="{FF2B5EF4-FFF2-40B4-BE49-F238E27FC236}">
                <a16:creationId xmlns:a16="http://schemas.microsoft.com/office/drawing/2014/main" id="{8C5CAD3E-FA39-A597-DD1E-36341537D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0" y="5145595"/>
            <a:ext cx="552450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589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4071DD-D1ED-4494-BAB0-E44D84460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213" y="-15563"/>
            <a:ext cx="10756142" cy="1325563"/>
          </a:xfrm>
        </p:spPr>
        <p:txBody>
          <a:bodyPr rtlCol="0">
            <a:normAutofit/>
          </a:bodyPr>
          <a:lstStyle/>
          <a:p>
            <a:pPr rtl="0"/>
            <a:r>
              <a:rPr lang="es-ES" sz="3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SIMPLIFICACIÓN DE LOS ESTILOS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FD046CD-889C-4A2E-8DC3-BED5C7901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7195" y="1094129"/>
            <a:ext cx="7084337" cy="364226"/>
          </a:xfrm>
        </p:spPr>
        <p:txBody>
          <a:bodyPr rtlCol="0">
            <a:normAutofit/>
          </a:bodyPr>
          <a:lstStyle/>
          <a:p>
            <a:pPr rtl="0"/>
            <a:r>
              <a:rPr lang="es-ES" sz="18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Pasamos de175 estilos de cerveza a tan solo 6: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01088409-0EAA-441A-9E25-8CC3324ED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Certeza en tu cerveza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B3B47294-B529-4908-976B-4F8ECE7A4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smtClean="0"/>
              <a:pPr rtl="0"/>
              <a:t>7</a:t>
            </a:fld>
            <a:endParaRPr lang="es-ES"/>
          </a:p>
        </p:txBody>
      </p:sp>
      <p:pic>
        <p:nvPicPr>
          <p:cNvPr id="21" name="Marcador de contenido 20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4B550761-041E-6A61-51A2-C4A06E15107D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4"/>
          <a:stretch>
            <a:fillRect/>
          </a:stretch>
        </p:blipFill>
        <p:spPr>
          <a:xfrm>
            <a:off x="7967051" y="2568047"/>
            <a:ext cx="3625900" cy="3339144"/>
          </a:xfrm>
        </p:spPr>
      </p:pic>
      <p:pic>
        <p:nvPicPr>
          <p:cNvPr id="12" name="Imagen 11" descr="Diagrama&#10;&#10;Descripción generada automáticamente">
            <a:extLst>
              <a:ext uri="{FF2B5EF4-FFF2-40B4-BE49-F238E27FC236}">
                <a16:creationId xmlns:a16="http://schemas.microsoft.com/office/drawing/2014/main" id="{A3232501-0941-A88F-8032-773332E72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195" y="1682895"/>
            <a:ext cx="6412146" cy="421251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C078EEA-715E-FAB1-B207-7A02A7BE9F8E}"/>
              </a:ext>
            </a:extLst>
          </p:cNvPr>
          <p:cNvSpPr txBox="1"/>
          <p:nvPr/>
        </p:nvSpPr>
        <p:spPr>
          <a:xfrm>
            <a:off x="7894826" y="1458355"/>
            <a:ext cx="37703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2">
                    <a:lumMod val="10000"/>
                    <a:lumOff val="90000"/>
                  </a:schemeClr>
                </a:solidFill>
              </a:rPr>
              <a:t>Eliminación de estilos minoritarios (ediciones limitadas, sidras y cervezas sin alcohol)</a:t>
            </a:r>
            <a:endParaRPr lang="es-ES" sz="2400" b="1" dirty="0">
              <a:solidFill>
                <a:schemeClr val="bg2">
                  <a:lumMod val="10000"/>
                  <a:lumOff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958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9D2EC5-0A20-4D63-B00B-DEB39889D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998" y="305337"/>
            <a:ext cx="8750461" cy="1161581"/>
          </a:xfrm>
        </p:spPr>
        <p:txBody>
          <a:bodyPr rtlCol="0"/>
          <a:lstStyle/>
          <a:p>
            <a:pPr rtl="0"/>
            <a:r>
              <a:rPr lang="es-ES" sz="4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EL MODELO PREDICTIVO: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CAEA0E-0AD2-4431-A4BB-BA6FE0FB9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Certeza en tu cerveza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FA8F80-4A21-4C24-8E8C-2EF0B85E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smtClean="0"/>
              <a:t>8</a:t>
            </a:fld>
            <a:endParaRPr lang="es-ES"/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73C5403F-E9CA-C689-E956-4A177DF87C9F}"/>
              </a:ext>
            </a:extLst>
          </p:cNvPr>
          <p:cNvSpPr txBox="1">
            <a:spLocks/>
          </p:cNvSpPr>
          <p:nvPr/>
        </p:nvSpPr>
        <p:spPr>
          <a:xfrm>
            <a:off x="5534513" y="1792799"/>
            <a:ext cx="6012012" cy="487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>
                <a:solidFill>
                  <a:schemeClr val="bg1">
                    <a:lumMod val="25000"/>
                    <a:lumOff val="75000"/>
                  </a:schemeClr>
                </a:solidFill>
                <a:latin typeface="+mj-lt"/>
                <a:ea typeface="+mj-ea"/>
                <a:cs typeface="+mj-cs"/>
              </a:rPr>
              <a:t>INSIGHTS Y MÉTRICAS</a:t>
            </a:r>
          </a:p>
        </p:txBody>
      </p:sp>
      <p:graphicFrame>
        <p:nvGraphicFramePr>
          <p:cNvPr id="20" name="Marcador de contenido 12">
            <a:extLst>
              <a:ext uri="{FF2B5EF4-FFF2-40B4-BE49-F238E27FC236}">
                <a16:creationId xmlns:a16="http://schemas.microsoft.com/office/drawing/2014/main" id="{A43AB433-90C3-1DAE-50F0-3150B83D98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5280438"/>
              </p:ext>
            </p:extLst>
          </p:nvPr>
        </p:nvGraphicFramePr>
        <p:xfrm>
          <a:off x="5602145" y="2432089"/>
          <a:ext cx="5157427" cy="110231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439665">
                  <a:extLst>
                    <a:ext uri="{9D8B030D-6E8A-4147-A177-3AD203B41FA5}">
                      <a16:colId xmlns:a16="http://schemas.microsoft.com/office/drawing/2014/main" val="1650995439"/>
                    </a:ext>
                  </a:extLst>
                </a:gridCol>
                <a:gridCol w="717762">
                  <a:extLst>
                    <a:ext uri="{9D8B030D-6E8A-4147-A177-3AD203B41FA5}">
                      <a16:colId xmlns:a16="http://schemas.microsoft.com/office/drawing/2014/main" val="425216166"/>
                    </a:ext>
                  </a:extLst>
                </a:gridCol>
              </a:tblGrid>
              <a:tr h="370793">
                <a:tc>
                  <a:txBody>
                    <a:bodyPr/>
                    <a:lstStyle/>
                    <a:p>
                      <a:r>
                        <a:rPr lang="es-ES" sz="1800" b="1" kern="1200" dirty="0">
                          <a:solidFill>
                            <a:schemeClr val="lt1"/>
                          </a:solidFill>
                          <a:effectLst/>
                        </a:rPr>
                        <a:t>De las identificadas como PA, cuántas lo son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92%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703607"/>
                  </a:ext>
                </a:extLst>
              </a:tr>
              <a:tr h="314908">
                <a:tc>
                  <a:txBody>
                    <a:bodyPr/>
                    <a:lstStyle/>
                    <a:p>
                      <a:r>
                        <a:rPr lang="es-ES" sz="1800" b="1" kern="1200" dirty="0">
                          <a:solidFill>
                            <a:schemeClr val="lt1"/>
                          </a:solidFill>
                          <a:effectLst/>
                        </a:rPr>
                        <a:t>De todas las PA, cuántas identificó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91%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196392"/>
                  </a:ext>
                </a:extLst>
              </a:tr>
              <a:tr h="314908">
                <a:tc>
                  <a:txBody>
                    <a:bodyPr/>
                    <a:lstStyle/>
                    <a:p>
                      <a:r>
                        <a:rPr lang="es-ES" sz="1800" b="1" kern="1200" dirty="0">
                          <a:solidFill>
                            <a:schemeClr val="lt1"/>
                          </a:solidFill>
                          <a:effectLst/>
                        </a:rPr>
                        <a:t>Combinación de ambas métricas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kern="1200" dirty="0">
                          <a:solidFill>
                            <a:schemeClr val="lt1"/>
                          </a:solidFill>
                          <a:effectLst/>
                        </a:rPr>
                        <a:t>91%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884101"/>
                  </a:ext>
                </a:extLst>
              </a:tr>
            </a:tbl>
          </a:graphicData>
        </a:graphic>
      </p:graphicFrame>
      <p:pic>
        <p:nvPicPr>
          <p:cNvPr id="26" name="Imagen 25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ED58F7F2-E291-4E50-468D-D5D80A9FD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087" y="1792799"/>
            <a:ext cx="4101933" cy="386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73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799" y="184638"/>
            <a:ext cx="8261853" cy="1119506"/>
          </a:xfrm>
        </p:spPr>
        <p:txBody>
          <a:bodyPr rtlCol="0"/>
          <a:lstStyle/>
          <a:p>
            <a:pPr rtl="0"/>
            <a:r>
              <a:rPr lang="es-ES" sz="3600" dirty="0">
                <a:solidFill>
                  <a:schemeClr val="bg2">
                    <a:lumMod val="10000"/>
                    <a:lumOff val="90000"/>
                  </a:schemeClr>
                </a:solidFill>
              </a:rPr>
              <a:t>RESULTADOS Y POSIBILIDADES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9BBFAA-ECE3-46DC-A227-38CCA1EED110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928801" y="2508265"/>
            <a:ext cx="3256674" cy="342514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es-ES" dirty="0"/>
              <a:t>Separación de trigo y cebada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D0104A1-25DB-4A49-B257-40CF6B30A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Certeza en tu cerveza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smtClean="0"/>
              <a:pPr rtl="0"/>
              <a:t>9</a:t>
            </a:fld>
            <a:endParaRPr lang="es-ES"/>
          </a:p>
        </p:txBody>
      </p:sp>
      <p:sp>
        <p:nvSpPr>
          <p:cNvPr id="32" name="Marcador de texto 31">
            <a:extLst>
              <a:ext uri="{FF2B5EF4-FFF2-40B4-BE49-F238E27FC236}">
                <a16:creationId xmlns:a16="http://schemas.microsoft.com/office/drawing/2014/main" id="{188B3941-E817-44DE-8D5A-DCA0DAB61823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928799" y="4551506"/>
            <a:ext cx="3406823" cy="499493"/>
          </a:xfrm>
        </p:spPr>
        <p:txBody>
          <a:bodyPr rtlCol="0">
            <a:normAutofit/>
          </a:bodyPr>
          <a:lstStyle/>
          <a:p>
            <a:pPr rtl="0"/>
            <a:r>
              <a:rPr lang="es-ES" sz="2400" dirty="0"/>
              <a:t>Modificar la clasificación</a:t>
            </a:r>
          </a:p>
        </p:txBody>
      </p:sp>
      <p:sp>
        <p:nvSpPr>
          <p:cNvPr id="33" name="Marcador de texto 32">
            <a:extLst>
              <a:ext uri="{FF2B5EF4-FFF2-40B4-BE49-F238E27FC236}">
                <a16:creationId xmlns:a16="http://schemas.microsoft.com/office/drawing/2014/main" id="{20613223-43E0-4B37-AFB8-C0C5F47750A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096000" y="2464150"/>
            <a:ext cx="4049486" cy="342514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s-ES" sz="2000" dirty="0"/>
              <a:t>Escalable a cada negocio particular</a:t>
            </a:r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736BA5EA-18C4-4263-BDB0-C57CB168D0AF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0" y="2761980"/>
            <a:ext cx="4858541" cy="1045537"/>
          </a:xfrm>
        </p:spPr>
        <p:txBody>
          <a:bodyPr rtlCol="0">
            <a:normAutofit lnSpcReduction="10000"/>
          </a:bodyPr>
          <a:lstStyle/>
          <a:p>
            <a:pPr algn="just" rtl="0"/>
            <a:r>
              <a:rPr lang="es-ES" dirty="0">
                <a:solidFill>
                  <a:schemeClr val="bg1">
                    <a:lumMod val="10000"/>
                    <a:lumOff val="90000"/>
                  </a:schemeClr>
                </a:solidFill>
              </a:rPr>
              <a:t>Si bien el modelo falla más al clasificar las </a:t>
            </a:r>
            <a:r>
              <a:rPr lang="es-ES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cervezas rubias</a:t>
            </a:r>
            <a:r>
              <a:rPr lang="es-ES" dirty="0">
                <a:solidFill>
                  <a:schemeClr val="bg1">
                    <a:lumMod val="10000"/>
                    <a:lumOff val="90000"/>
                  </a:schemeClr>
                </a:solidFill>
              </a:rPr>
              <a:t>, al conocer la oferta de cada cervecería sabríamos si son de </a:t>
            </a:r>
            <a:r>
              <a:rPr lang="es-ES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trigo o cebada y </a:t>
            </a:r>
            <a:r>
              <a:rPr lang="es-ES" dirty="0">
                <a:solidFill>
                  <a:schemeClr val="bg1">
                    <a:lumMod val="10000"/>
                    <a:lumOff val="90000"/>
                  </a:schemeClr>
                </a:solidFill>
              </a:rPr>
              <a:t>se mitigaría este error.</a:t>
            </a:r>
          </a:p>
        </p:txBody>
      </p:sp>
      <p:sp>
        <p:nvSpPr>
          <p:cNvPr id="38" name="Marcador de texto 37">
            <a:extLst>
              <a:ext uri="{FF2B5EF4-FFF2-40B4-BE49-F238E27FC236}">
                <a16:creationId xmlns:a16="http://schemas.microsoft.com/office/drawing/2014/main" id="{4EC928A2-6A4A-452E-8823-81F26EA40C9C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799" y="4901449"/>
            <a:ext cx="4858541" cy="1037309"/>
          </a:xfrm>
        </p:spPr>
        <p:txBody>
          <a:bodyPr rtlCol="0">
            <a:normAutofit/>
          </a:bodyPr>
          <a:lstStyle/>
          <a:p>
            <a:pPr algn="just" rtl="0"/>
            <a:r>
              <a:rPr lang="es-ES" dirty="0">
                <a:solidFill>
                  <a:schemeClr val="bg1">
                    <a:lumMod val="10000"/>
                    <a:lumOff val="90000"/>
                  </a:schemeClr>
                </a:solidFill>
              </a:rPr>
              <a:t>Se podría clasificar los 175 estilos iniciales de muchas otras maneras para hacer hincapié en el catálogo particular de cada establecimiento.</a:t>
            </a:r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0388AEE0-2630-4EEB-80E0-53D74792BE97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6096000" y="2729061"/>
            <a:ext cx="5293489" cy="914400"/>
          </a:xfrm>
        </p:spPr>
        <p:txBody>
          <a:bodyPr rtlCol="0">
            <a:noAutofit/>
          </a:bodyPr>
          <a:lstStyle/>
          <a:p>
            <a:pPr algn="just" rtl="0"/>
            <a:r>
              <a:rPr lang="es-ES" dirty="0">
                <a:solidFill>
                  <a:schemeClr val="bg1">
                    <a:lumMod val="10000"/>
                    <a:lumOff val="90000"/>
                  </a:schemeClr>
                </a:solidFill>
              </a:rPr>
              <a:t>En el caso de implementarlo en una cervecería de especialidad, se adaptaría el </a:t>
            </a:r>
            <a:r>
              <a:rPr lang="es-ES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recomendador</a:t>
            </a:r>
            <a:r>
              <a:rPr lang="es-ES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a la carta del establecimiento.</a:t>
            </a:r>
          </a:p>
        </p:txBody>
      </p:sp>
      <p:pic>
        <p:nvPicPr>
          <p:cNvPr id="77" name="Marcador de posición de imagen 76" descr="Diana">
            <a:extLst>
              <a:ext uri="{FF2B5EF4-FFF2-40B4-BE49-F238E27FC236}">
                <a16:creationId xmlns:a16="http://schemas.microsoft.com/office/drawing/2014/main" id="{97C0FBD8-CC2C-4B3C-BEA4-C0AF2C3DED1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77066" y="3774341"/>
            <a:ext cx="867600" cy="868680"/>
          </a:xfrm>
        </p:spPr>
      </p:pic>
      <p:pic>
        <p:nvPicPr>
          <p:cNvPr id="13" name="Gráfico 12" descr="Cerveza contorno">
            <a:extLst>
              <a:ext uri="{FF2B5EF4-FFF2-40B4-BE49-F238E27FC236}">
                <a16:creationId xmlns:a16="http://schemas.microsoft.com/office/drawing/2014/main" id="{74ED1FD4-30AB-08CA-F8B0-20C4BFC1CF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6000" y="1607972"/>
            <a:ext cx="914400" cy="914400"/>
          </a:xfrm>
          <a:prstGeom prst="rect">
            <a:avLst/>
          </a:prstGeom>
        </p:spPr>
      </p:pic>
      <p:pic>
        <p:nvPicPr>
          <p:cNvPr id="17" name="Gráfico 16" descr="Cerveza con relleno sólido">
            <a:extLst>
              <a:ext uri="{FF2B5EF4-FFF2-40B4-BE49-F238E27FC236}">
                <a16:creationId xmlns:a16="http://schemas.microsoft.com/office/drawing/2014/main" id="{06446916-8088-E63F-EA66-678E3DB410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8799" y="1618916"/>
            <a:ext cx="914400" cy="914400"/>
          </a:xfrm>
          <a:prstGeom prst="rect">
            <a:avLst/>
          </a:prstGeom>
        </p:spPr>
      </p:pic>
      <p:sp>
        <p:nvSpPr>
          <p:cNvPr id="44" name="Subtítulo 2">
            <a:extLst>
              <a:ext uri="{FF2B5EF4-FFF2-40B4-BE49-F238E27FC236}">
                <a16:creationId xmlns:a16="http://schemas.microsoft.com/office/drawing/2014/main" id="{4536BF01-26A6-41D0-FBD8-82F08DCD95C8}"/>
              </a:ext>
            </a:extLst>
          </p:cNvPr>
          <p:cNvSpPr txBox="1">
            <a:spLocks/>
          </p:cNvSpPr>
          <p:nvPr/>
        </p:nvSpPr>
        <p:spPr>
          <a:xfrm>
            <a:off x="6096000" y="4577716"/>
            <a:ext cx="2086917" cy="32373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es-ES" sz="1900" b="1" dirty="0">
                <a:solidFill>
                  <a:schemeClr val="tx2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Pruébalo tú mismo</a:t>
            </a:r>
            <a:endParaRPr lang="es-ES" sz="1900" b="1" dirty="0">
              <a:solidFill>
                <a:schemeClr val="tx2"/>
              </a:solidFill>
            </a:endParaRPr>
          </a:p>
        </p:txBody>
      </p:sp>
      <p:pic>
        <p:nvPicPr>
          <p:cNvPr id="46" name="Gráfico 45" descr="Internet de las cosas contorno">
            <a:extLst>
              <a:ext uri="{FF2B5EF4-FFF2-40B4-BE49-F238E27FC236}">
                <a16:creationId xmlns:a16="http://schemas.microsoft.com/office/drawing/2014/main" id="{C79FFE6D-86C3-A01E-76E6-599B013CDD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18419" y="36371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016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ersonalizado 2">
      <a:dk1>
        <a:sysClr val="windowText" lastClr="000000"/>
      </a:dk1>
      <a:lt1>
        <a:srgbClr val="272723"/>
      </a:lt1>
      <a:dk2>
        <a:srgbClr val="505046"/>
      </a:dk2>
      <a:lt2>
        <a:srgbClr val="5B3A00"/>
      </a:lt2>
      <a:accent1>
        <a:srgbClr val="B77500"/>
      </a:accent1>
      <a:accent2>
        <a:srgbClr val="F49C00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591200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42571010_TF22920738.potx" id="{56116BBC-8527-47FF-80CD-6FAD4571CB65}" vid="{73F5FF7D-D355-46E8-80EA-7F016E6C3A8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242AFFF-C96F-4C05-9045-3240A5329ECA}">
  <ds:schemaRefs>
    <ds:schemaRef ds:uri="http://schemas.microsoft.com/office/infopath/2007/PartnerControls"/>
    <ds:schemaRef ds:uri="http://schemas.microsoft.com/office/2006/documentManagement/types"/>
    <ds:schemaRef ds:uri="71af3243-3dd4-4a8d-8c0d-dd76da1f02a5"/>
    <ds:schemaRef ds:uri="http://schemas.openxmlformats.org/package/2006/metadata/core-properties"/>
    <ds:schemaRef ds:uri="http://www.w3.org/XML/1998/namespace"/>
    <ds:schemaRef ds:uri="http://purl.org/dc/dcmitype/"/>
    <ds:schemaRef ds:uri="http://purl.org/dc/elements/1.1/"/>
    <ds:schemaRef ds:uri="http://schemas.microsoft.com/office/2006/metadata/properties"/>
    <ds:schemaRef ds:uri="16c05727-aa75-4e4a-9b5f-8a80a1165891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moderna y elegante en negrita</Template>
  <TotalTime>1229</TotalTime>
  <Words>641</Words>
  <Application>Microsoft Office PowerPoint</Application>
  <PresentationFormat>Panorámica</PresentationFormat>
  <Paragraphs>82</Paragraphs>
  <Slides>10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Avenir Next LT Pro</vt:lpstr>
      <vt:lpstr>Speak Pro</vt:lpstr>
      <vt:lpstr>Calibri</vt:lpstr>
      <vt:lpstr>Arial</vt:lpstr>
      <vt:lpstr>Tema de Office</vt:lpstr>
      <vt:lpstr>CERTEZA EN TU CERVEZA</vt:lpstr>
      <vt:lpstr>¿A QUIÉN NO LE HA PASADO?</vt:lpstr>
      <vt:lpstr>AYUDAD A LA CLIENTELA</vt:lpstr>
      <vt:lpstr>AFICIONADOS, DECID ADIÓS AL HASTÍO</vt:lpstr>
      <vt:lpstr>NO MÁS INCERTIDUMBRE</vt:lpstr>
      <vt:lpstr>¿CÓMO TE GUSTA LA CERVEZA?</vt:lpstr>
      <vt:lpstr>SIMPLIFICACIÓN DE LOS ESTILOS</vt:lpstr>
      <vt:lpstr>EL MODELO PREDICTIVO:</vt:lpstr>
      <vt:lpstr>RESULTADOS Y POSIBILIDADES</vt:lpstr>
      <vt:lpstr>¡SALUD!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DE LA PRESENTACIÓN</dc:title>
  <dc:creator>FERNANDEZ GONZALEZ, SAMUEL</dc:creator>
  <cp:lastModifiedBy>FERNANDEZ GONZALEZ, SAMUEL</cp:lastModifiedBy>
  <cp:revision>82</cp:revision>
  <dcterms:created xsi:type="dcterms:W3CDTF">2023-11-25T19:25:14Z</dcterms:created>
  <dcterms:modified xsi:type="dcterms:W3CDTF">2023-12-01T11:56:15Z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5bf4bb52-9e9d-4296-940a-59002820a53c_Enabled">
    <vt:lpwstr>true</vt:lpwstr>
  </property>
  <property fmtid="{D5CDD505-2E9C-101B-9397-08002B2CF9AE}" pid="4" name="MSIP_Label_5bf4bb52-9e9d-4296-940a-59002820a53c_SetDate">
    <vt:lpwstr>2023-11-25T19:30:42Z</vt:lpwstr>
  </property>
  <property fmtid="{D5CDD505-2E9C-101B-9397-08002B2CF9AE}" pid="5" name="MSIP_Label_5bf4bb52-9e9d-4296-940a-59002820a53c_Method">
    <vt:lpwstr>Standard</vt:lpwstr>
  </property>
  <property fmtid="{D5CDD505-2E9C-101B-9397-08002B2CF9AE}" pid="6" name="MSIP_Label_5bf4bb52-9e9d-4296-940a-59002820a53c_Name">
    <vt:lpwstr>5bf4bb52-9e9d-4296-940a-59002820a53c</vt:lpwstr>
  </property>
  <property fmtid="{D5CDD505-2E9C-101B-9397-08002B2CF9AE}" pid="7" name="MSIP_Label_5bf4bb52-9e9d-4296-940a-59002820a53c_SiteId">
    <vt:lpwstr>cbeb3ecc-6f45-4183-b5a8-088140deae5d</vt:lpwstr>
  </property>
  <property fmtid="{D5CDD505-2E9C-101B-9397-08002B2CF9AE}" pid="8" name="MSIP_Label_5bf4bb52-9e9d-4296-940a-59002820a53c_ActionId">
    <vt:lpwstr>66e7ddef-9b3a-4483-91e7-6e701fc2c90d</vt:lpwstr>
  </property>
  <property fmtid="{D5CDD505-2E9C-101B-9397-08002B2CF9AE}" pid="9" name="MSIP_Label_5bf4bb52-9e9d-4296-940a-59002820a53c_ContentBits">
    <vt:lpwstr>0</vt:lpwstr>
  </property>
</Properties>
</file>